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424080"/>
            <a:ext cx="720000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36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424080"/>
            <a:ext cx="720000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36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424080"/>
            <a:ext cx="720000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36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63912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0400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424080"/>
            <a:ext cx="720000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36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424080"/>
            <a:ext cx="720000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36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424080"/>
            <a:ext cx="720000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36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424080"/>
            <a:ext cx="720000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200000" cy="3338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424080"/>
            <a:ext cx="720000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36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424080"/>
            <a:ext cx="720000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36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424080"/>
            <a:ext cx="7200000" cy="1024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36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14"/>
          <a:stretch/>
        </p:blipFill>
        <p:spPr>
          <a:xfrm>
            <a:off x="720" y="72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36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ru-RU" sz="26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Aft>
                <a:spcPts val="567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ru-RU" sz="26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Arial"/>
              </a:rPr>
              <a:t>&lt;дата/время&gt;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400" b="0" strike="noStrike" spc="-1">
                <a:latin typeface="Arial"/>
              </a:rPr>
              <a:t>&lt;нижний колонтитул&gt;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91051899-8F62-49DA-ACF2-5226770C80D2}" type="slidenum">
              <a:rPr lang="ru-RU" sz="1400" b="0" strike="noStrike" spc="-1">
                <a:latin typeface="Arial"/>
              </a:rPr>
              <a:t>‹#›</a:t>
            </a:fld>
            <a:endParaRPr lang="ru-RU" sz="14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424080"/>
            <a:ext cx="8568000" cy="1024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ru-RU" sz="3600" b="0" strike="noStrike" spc="-1">
                <a:latin typeface="Arial"/>
              </a:rPr>
              <a:t>Шалва Александрович </a:t>
            </a:r>
            <a:r>
              <a:rPr lang="mk-MK" sz="3600" b="0" strike="noStrike" spc="-1">
                <a:latin typeface="Arial"/>
              </a:rPr>
              <a:t>Амонашвили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43" name="Рисунок 42"/>
          <p:cNvPicPr/>
          <p:nvPr/>
        </p:nvPicPr>
        <p:blipFill>
          <a:blip r:embed="rId2"/>
          <a:srcRect l="31672" t="34596" r="47609" b="16014"/>
          <a:stretch/>
        </p:blipFill>
        <p:spPr>
          <a:xfrm>
            <a:off x="5828400" y="1656000"/>
            <a:ext cx="3819240" cy="5399640"/>
          </a:xfrm>
          <a:prstGeom prst="rect">
            <a:avLst/>
          </a:prstGeom>
          <a:ln>
            <a:noFill/>
          </a:ln>
        </p:spPr>
      </p:pic>
      <p:pic>
        <p:nvPicPr>
          <p:cNvPr id="44" name="Рисунок 43"/>
          <p:cNvPicPr/>
          <p:nvPr/>
        </p:nvPicPr>
        <p:blipFill>
          <a:blip r:embed="rId3"/>
          <a:stretch/>
        </p:blipFill>
        <p:spPr>
          <a:xfrm>
            <a:off x="595080" y="1728000"/>
            <a:ext cx="4516920" cy="4516920"/>
          </a:xfrm>
          <a:prstGeom prst="rect">
            <a:avLst/>
          </a:prstGeom>
          <a:ln>
            <a:noFill/>
          </a:ln>
        </p:spPr>
      </p:pic>
      <p:sp>
        <p:nvSpPr>
          <p:cNvPr id="45" name="TextShape 2"/>
          <p:cNvSpPr txBox="1"/>
          <p:nvPr/>
        </p:nvSpPr>
        <p:spPr>
          <a:xfrm>
            <a:off x="504000" y="6408000"/>
            <a:ext cx="4680000" cy="849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 dirty="0">
              <a:latin typeface="Times New Roman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freeze">
                      <p:stCondLst>
                        <p:cond delay="indefinite"/>
                      </p:stCondLst>
                      <p:childTnLst>
                        <p:par>
                          <p:cTn id="10" fill="freeze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freeze">
                      <p:stCondLst>
                        <p:cond delay="indefinite"/>
                      </p:stCondLst>
                      <p:childTnLst>
                        <p:par>
                          <p:cTn id="15" fill="freeze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freeze">
                      <p:stCondLst>
                        <p:cond delay="indefinite"/>
                      </p:stCondLst>
                      <p:childTnLst>
                        <p:par>
                          <p:cTn id="19" fill="freeze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2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freeze">
                      <p:stCondLst>
                        <p:cond delay="indefinite"/>
                      </p:stCondLst>
                      <p:childTnLst>
                        <p:par>
                          <p:cTn id="23" fill="freeze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freeze">
                      <p:stCondLst>
                        <p:cond delay="indefinite"/>
                      </p:stCondLst>
                      <p:childTnLst>
                        <p:par>
                          <p:cTn id="27" fill="freeze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freeze">
                      <p:stCondLst>
                        <p:cond delay="indefinite"/>
                      </p:stCondLst>
                      <p:childTnLst>
                        <p:par>
                          <p:cTn id="31" fill="freeze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2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freeze">
                      <p:stCondLst>
                        <p:cond delay="indefinite"/>
                      </p:stCondLst>
                      <p:childTnLst>
                        <p:par>
                          <p:cTn id="35" fill="freeze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504000" y="424080"/>
            <a:ext cx="8496000" cy="1024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ru-RU" sz="3600" b="0" strike="noStrike" spc="-1">
                <a:latin typeface="Arial"/>
              </a:rPr>
              <a:t>Каков вклад в развитие педагогики?</a:t>
            </a:r>
          </a:p>
        </p:txBody>
      </p:sp>
      <p:sp>
        <p:nvSpPr>
          <p:cNvPr id="67" name="TextShape 2"/>
          <p:cNvSpPr txBox="1"/>
          <p:nvPr/>
        </p:nvSpPr>
        <p:spPr>
          <a:xfrm>
            <a:off x="504000" y="1800000"/>
            <a:ext cx="9072000" cy="525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/>
          </a:bodyPr>
          <a:lstStyle/>
          <a:p>
            <a:pPr marL="432000" indent="-324000"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Times New Roman"/>
              </a:rPr>
              <a:t>Основное внимание его исследований сосредоточено на начальном обучении (новое содержание, формы и методы). Еще задолго (с 1965 г.) до введения в нашей стране обязательного обучения детей с 6 лет (1984 г.) Ш.А. Амонашвили исследовал проблему раннего обучения. Он доказывал, что это сензитивный возраст, т.е. наиболее чувствительный, податливый, благоприятный, отзывчивый для ускоренного интеллектуального и нравственного развития, для формирования культуры чувств. Ш.А. Амонашвили уделил особое внимание личности учителя, его нравственным качествам и духовному облику.</a:t>
            </a:r>
          </a:p>
          <a:p>
            <a:pPr marL="432000" indent="-324000"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Times New Roman"/>
              </a:rPr>
              <a:t>Гуманистическое отношение к ребенку выражается в любом методе и приеме учебно-воспитательной работы. Так, не следует одного ребенка по его успехам или неудачам в учении (или в другом деле) сравнивать с другим учеником. Такое сравнение неэтично и негуманно. Сравнивать можно результаты сегодняшней работы одного и того же школьника с результатами того, что было раньше.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5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freeze">
                      <p:stCondLst>
                        <p:cond delay="indefinite"/>
                      </p:stCondLst>
                      <p:childTnLst>
                        <p:par>
                          <p:cTn id="8" fill="freeze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68" end="9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ru-RU" sz="3600" b="0" strike="noStrike" spc="-1">
                <a:latin typeface="Arial"/>
              </a:rPr>
              <a:t>Практическая деятельность</a:t>
            </a:r>
          </a:p>
        </p:txBody>
      </p:sp>
      <p:sp>
        <p:nvSpPr>
          <p:cNvPr id="69" name="TextShape 2"/>
          <p:cNvSpPr txBox="1"/>
          <p:nvPr/>
        </p:nvSpPr>
        <p:spPr>
          <a:xfrm>
            <a:off x="504000" y="1800000"/>
            <a:ext cx="9072000" cy="525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latin typeface="Arial"/>
              </a:rPr>
              <a:t>Ш. Амонашвили разработал и воплотил в своей экспериментальной школе педагогику сотрудничества. Своеобразным итогом его педагогической деятельности является технология "Школа жизни". Особую роль в технологии Ш. А. Амонашвили играет оценивание деятельности ребенка. Использование отметок очень ограничено, ибо отметки - это "костыли хромой педагогики"; вместо количественной оценки - качественное оценивание: характеристика, пакет результатов, обучение самоанализу, самооценка.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latin typeface="Arial"/>
              </a:rPr>
              <a:t>Урок - ведущая форма жизни детей (а не только процесс обучения), вбирающая всю и спонтанную, и организованную жизнь детей (урок - творчество, урок - игра).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4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freeze">
                      <p:stCondLst>
                        <p:cond delay="indefinite"/>
                      </p:stCondLst>
                      <p:childTnLst>
                        <p:par>
                          <p:cTn id="8" fill="freeze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76" end="6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ru-RU" sz="3600" b="0" strike="noStrike" spc="-1">
                <a:latin typeface="Arial"/>
              </a:rPr>
              <a:t>Практическая деятельность</a:t>
            </a:r>
          </a:p>
        </p:txBody>
      </p:sp>
      <p:sp>
        <p:nvSpPr>
          <p:cNvPr id="71" name="TextShape 2"/>
          <p:cNvSpPr txBox="1"/>
          <p:nvPr/>
        </p:nvSpPr>
        <p:spPr>
          <a:xfrm>
            <a:off x="432000" y="1296000"/>
            <a:ext cx="5247000" cy="590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77500" lnSpcReduction="20000"/>
          </a:bodyPr>
          <a:lstStyle/>
          <a:p>
            <a:r>
              <a:rPr lang="ru-RU" sz="2600" b="0" strike="noStrike" spc="-1">
                <a:latin typeface="Times New Roman"/>
              </a:rPr>
              <a:t>Основные концептуальные положения «школы жизни»:</a:t>
            </a:r>
          </a:p>
          <a:p>
            <a:r>
              <a:rPr lang="ru-RU" sz="2600" b="0" strike="noStrike" spc="-1">
                <a:latin typeface="Times New Roman"/>
              </a:rPr>
              <a:t>1. Все положения личностного подхода педагогики сотрудничества.</a:t>
            </a:r>
          </a:p>
          <a:p>
            <a:r>
              <a:rPr lang="ru-RU" sz="2600" b="0" strike="noStrike" spc="-1">
                <a:latin typeface="Times New Roman"/>
              </a:rPr>
              <a:t>2. Ребенок как явление несет в себе жизненную линию, которой он должен служить.</a:t>
            </a:r>
          </a:p>
          <a:p>
            <a:r>
              <a:rPr lang="ru-RU" sz="2600" b="0" strike="noStrike" spc="-1">
                <a:latin typeface="Times New Roman"/>
              </a:rPr>
              <a:t>3. Ребенок - высшее творение Природы и Космоса и несет в себе их черты - могущество и безграничность.</a:t>
            </a:r>
          </a:p>
          <a:p>
            <a:r>
              <a:rPr lang="ru-RU" sz="2600" b="0" strike="noStrike" spc="-1">
                <a:latin typeface="Times New Roman"/>
              </a:rPr>
              <a:t>4. Целостная психика ребенка включает три страсти: страсть к развитию, к взрослению, к свободе.</a:t>
            </a:r>
          </a:p>
          <a:p>
            <a:r>
              <a:rPr lang="ru-RU" sz="2600" b="0" strike="noStrike" spc="-1">
                <a:latin typeface="Times New Roman"/>
              </a:rPr>
              <a:t>Важнейшие умения и способности и соответствующие им дисциплины или уроки: познавательное чтение; письменно-речевая деятельность; лингвистическое чутье; математическое воображение; осмысление высоких математических понятий; постижение прекрасного, планирование деятельности; смелость и выносливость; общение: иноязычная речь, шахматы; духовная жизнь, постижение красоты всего окружающего.</a:t>
            </a:r>
          </a:p>
        </p:txBody>
      </p:sp>
      <p:pic>
        <p:nvPicPr>
          <p:cNvPr id="72" name="Рисунок 71"/>
          <p:cNvPicPr/>
          <p:nvPr/>
        </p:nvPicPr>
        <p:blipFill>
          <a:blip r:embed="rId2"/>
          <a:stretch/>
        </p:blipFill>
        <p:spPr>
          <a:xfrm>
            <a:off x="5679000" y="1800000"/>
            <a:ext cx="4113000" cy="27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freeze">
                      <p:stCondLst>
                        <p:cond delay="indefinite"/>
                      </p:stCondLst>
                      <p:childTnLst>
                        <p:par>
                          <p:cTn id="8" fill="freeze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9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freeze">
                      <p:stCondLst>
                        <p:cond delay="indefinite"/>
                      </p:stCondLst>
                      <p:childTnLst>
                        <p:par>
                          <p:cTn id="12" fill="freeze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13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freeze">
                      <p:stCondLst>
                        <p:cond delay="indefinite"/>
                      </p:stCondLst>
                      <p:childTnLst>
                        <p:par>
                          <p:cTn id="16" fill="freeze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93" end="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freeze">
                      <p:stCondLst>
                        <p:cond delay="indefinite"/>
                      </p:stCondLst>
                      <p:childTnLst>
                        <p:par>
                          <p:cTn id="20" fill="freeze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95" end="3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freeze">
                      <p:stCondLst>
                        <p:cond delay="indefinite"/>
                      </p:stCondLst>
                      <p:childTnLst>
                        <p:par>
                          <p:cTn id="24" fill="freeze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91" end="7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freeze">
                      <p:stCondLst>
                        <p:cond delay="indefinite"/>
                      </p:stCondLst>
                      <p:childTnLst>
                        <p:par>
                          <p:cTn id="28" fill="freeze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ru-RU" sz="3600" b="0" strike="noStrike" spc="-1">
                <a:latin typeface="Arial"/>
              </a:rPr>
              <a:t>Ш. Амонашвили и школа </a:t>
            </a:r>
          </a:p>
        </p:txBody>
      </p:sp>
      <p:pic>
        <p:nvPicPr>
          <p:cNvPr id="74" name="Рисунок 73"/>
          <p:cNvPicPr/>
          <p:nvPr/>
        </p:nvPicPr>
        <p:blipFill>
          <a:blip r:embed="rId2"/>
          <a:stretch/>
        </p:blipFill>
        <p:spPr>
          <a:xfrm>
            <a:off x="300960" y="1431360"/>
            <a:ext cx="4667040" cy="3104640"/>
          </a:xfrm>
          <a:prstGeom prst="rect">
            <a:avLst/>
          </a:prstGeom>
          <a:ln>
            <a:noFill/>
          </a:ln>
        </p:spPr>
      </p:pic>
      <p:pic>
        <p:nvPicPr>
          <p:cNvPr id="75" name="Рисунок 74"/>
          <p:cNvPicPr/>
          <p:nvPr/>
        </p:nvPicPr>
        <p:blipFill>
          <a:blip r:embed="rId3"/>
          <a:stretch/>
        </p:blipFill>
        <p:spPr>
          <a:xfrm>
            <a:off x="5257800" y="1368000"/>
            <a:ext cx="3238200" cy="2418840"/>
          </a:xfrm>
          <a:prstGeom prst="rect">
            <a:avLst/>
          </a:prstGeom>
          <a:ln>
            <a:noFill/>
          </a:ln>
        </p:spPr>
      </p:pic>
      <p:pic>
        <p:nvPicPr>
          <p:cNvPr id="76" name="Рисунок 75"/>
          <p:cNvPicPr/>
          <p:nvPr/>
        </p:nvPicPr>
        <p:blipFill>
          <a:blip r:embed="rId4"/>
          <a:stretch/>
        </p:blipFill>
        <p:spPr>
          <a:xfrm>
            <a:off x="5472000" y="3917160"/>
            <a:ext cx="4392000" cy="306684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5"/>
          <a:stretch/>
        </p:blipFill>
        <p:spPr>
          <a:xfrm>
            <a:off x="399240" y="4645440"/>
            <a:ext cx="1904760" cy="2266560"/>
          </a:xfrm>
          <a:prstGeom prst="rect">
            <a:avLst/>
          </a:prstGeom>
          <a:ln>
            <a:noFill/>
          </a:ln>
        </p:spPr>
      </p:pic>
      <p:pic>
        <p:nvPicPr>
          <p:cNvPr id="78" name="Рисунок 77"/>
          <p:cNvPicPr/>
          <p:nvPr/>
        </p:nvPicPr>
        <p:blipFill>
          <a:blip r:embed="rId6"/>
          <a:stretch/>
        </p:blipFill>
        <p:spPr>
          <a:xfrm>
            <a:off x="2361240" y="4680000"/>
            <a:ext cx="3038760" cy="202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freeze">
                      <p:stCondLst>
                        <p:cond delay="indefinite"/>
                      </p:stCondLst>
                      <p:childTnLst>
                        <p:par>
                          <p:cTn id="10" fill="freeze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freeze">
                      <p:stCondLst>
                        <p:cond delay="indefinite"/>
                      </p:stCondLst>
                      <p:childTnLst>
                        <p:par>
                          <p:cTn id="16" fill="freeze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freeze">
                      <p:stCondLst>
                        <p:cond delay="indefinite"/>
                      </p:stCondLst>
                      <p:childTnLst>
                        <p:par>
                          <p:cTn id="22" fill="freeze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freeze">
                      <p:stCondLst>
                        <p:cond delay="indefinite"/>
                      </p:stCondLst>
                      <p:childTnLst>
                        <p:par>
                          <p:cTn id="28" fill="freeze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1944000" y="2491560"/>
            <a:ext cx="5920200" cy="2404440"/>
          </a:xfrm>
          <a:custGeom>
            <a:avLst/>
            <a:gdLst/>
            <a:ahLst/>
            <a:cxnLst/>
            <a:rect l="0" t="0" r="r" b="b"/>
            <a:pathLst>
              <a:path w="16447" h="6680">
                <a:moveTo>
                  <a:pt x="0" y="912"/>
                </a:moveTo>
                <a:cubicBezTo>
                  <a:pt x="3121" y="300"/>
                  <a:pt x="5558" y="0"/>
                  <a:pt x="8223" y="0"/>
                </a:cubicBezTo>
                <a:cubicBezTo>
                  <a:pt x="10887" y="0"/>
                  <a:pt x="13324" y="300"/>
                  <a:pt x="16446" y="912"/>
                </a:cubicBezTo>
                <a:moveTo>
                  <a:pt x="0" y="5767"/>
                </a:moveTo>
                <a:cubicBezTo>
                  <a:pt x="3121" y="6379"/>
                  <a:pt x="5558" y="6679"/>
                  <a:pt x="8223" y="6679"/>
                </a:cubicBezTo>
                <a:cubicBezTo>
                  <a:pt x="10887" y="6679"/>
                  <a:pt x="13324" y="6379"/>
                  <a:pt x="16446" y="5767"/>
                </a:cubicBezTo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miter/>
          </a:ln>
          <a:effectLst>
            <a:outerShdw dist="152735" dir="2700000">
              <a:srgbClr val="868686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 anchorCtr="1"/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 Black"/>
                <a:ea typeface="MS Gothic"/>
              </a:rPr>
              <a:t>Спасибо за внимание!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ru-RU" sz="3600" b="0" strike="noStrike" spc="-1">
                <a:latin typeface="Arial"/>
              </a:rPr>
              <a:t>Биография</a:t>
            </a:r>
          </a:p>
        </p:txBody>
      </p:sp>
      <p:sp>
        <p:nvSpPr>
          <p:cNvPr id="47" name="TextShape 2"/>
          <p:cNvSpPr txBox="1"/>
          <p:nvPr/>
        </p:nvSpPr>
        <p:spPr>
          <a:xfrm>
            <a:off x="504000" y="1800000"/>
            <a:ext cx="5976000" cy="518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latin typeface="Times New Roman"/>
              </a:rPr>
              <a:t>Родился 8 марта 1931 года в Тифлисе (ныне Тбилиси, Грузия). Окончил Тбилисский государственный университет, факультет востоковедения. Педагогическую деятельность начал пионервожатым в 1952 году, будучи студентом второго курса. В 1958 году окончил аспирантуру при НИИ педагогики им. Я. С. Гогебашвили и защитил кандидатскую диссертацию по педагогике в 1960 году.</a:t>
            </a:r>
          </a:p>
        </p:txBody>
      </p:sp>
      <p:pic>
        <p:nvPicPr>
          <p:cNvPr id="48" name="Рисунок 47"/>
          <p:cNvPicPr/>
          <p:nvPr/>
        </p:nvPicPr>
        <p:blipFill>
          <a:blip r:embed="rId2"/>
          <a:stretch/>
        </p:blipFill>
        <p:spPr>
          <a:xfrm>
            <a:off x="6976080" y="2232000"/>
            <a:ext cx="2599920" cy="37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freeze">
                      <p:stCondLst>
                        <p:cond delay="indefinite"/>
                      </p:stCondLst>
                      <p:childTnLst>
                        <p:par>
                          <p:cTn id="9" fill="freeze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3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3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freeze">
                      <p:stCondLst>
                        <p:cond delay="indefinite"/>
                      </p:stCondLst>
                      <p:childTnLst>
                        <p:par>
                          <p:cTn id="14" fill="freeze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ru-RU" sz="3600" b="0" strike="noStrike" spc="-1">
                <a:latin typeface="Arial"/>
              </a:rPr>
              <a:t>Биография. Семья</a:t>
            </a:r>
          </a:p>
        </p:txBody>
      </p:sp>
      <p:sp>
        <p:nvSpPr>
          <p:cNvPr id="50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5000" lnSpcReduction="10000"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latin typeface="Times New Roman"/>
              </a:rPr>
              <a:t>родители — Амонашвили Александр Дмитриевич (1910—1942) — погиб на фронте, Амонашвили Мария Ильинична (1915—1990).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latin typeface="Times New Roman"/>
              </a:rPr>
              <a:t>сестра — Амонашвили Натела Александровна, учитель Тбилисской I экспериментальной публичной школы № 1, д.п.н., автор пособий и дидактических материалов для 1-4 классов.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latin typeface="Times New Roman"/>
              </a:rPr>
              <a:t>жена — Ниорадзе Валерия Гивиевна (1935—2012) — доктор педагогических наук, профессор кафедры теории и истории педагогики МГПУ.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latin typeface="Times New Roman"/>
              </a:rPr>
              <a:t>дети — Амонашвили Паата Шалвович (род. 1964) — психолог, социолог, писатель, издатель, Нино — филолог, ювелир.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freeze">
                      <p:stCondLst>
                        <p:cond delay="indefinite"/>
                      </p:stCondLst>
                      <p:childTnLst>
                        <p:par>
                          <p:cTn id="8" fill="freeze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14" end="2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freeze">
                      <p:stCondLst>
                        <p:cond delay="indefinite"/>
                      </p:stCondLst>
                      <p:childTnLst>
                        <p:par>
                          <p:cTn id="12" fill="freeze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82" end="4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freeze">
                      <p:stCondLst>
                        <p:cond delay="indefinite"/>
                      </p:stCondLst>
                      <p:childTnLst>
                        <p:par>
                          <p:cTn id="16" fill="freeze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09" end="5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ru-RU" sz="3600" b="0" strike="noStrike" spc="-1">
                <a:latin typeface="Arial"/>
              </a:rPr>
              <a:t>Биография. Карьера</a:t>
            </a:r>
          </a:p>
        </p:txBody>
      </p:sp>
      <p:sp>
        <p:nvSpPr>
          <p:cNvPr id="52" name="TextShape 2"/>
          <p:cNvSpPr txBox="1"/>
          <p:nvPr/>
        </p:nvSpPr>
        <p:spPr>
          <a:xfrm>
            <a:off x="504000" y="1800000"/>
            <a:ext cx="9072000" cy="54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47500" lnSpcReduction="20000"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4400" b="0" strike="noStrike" spc="-1">
                <a:latin typeface="Times New Roman"/>
              </a:rPr>
              <a:t> В 1972 году защитил докторскую диссертацию по психологии на Учёном Совете Института общей и педагогической психологии АПН СССР. В 1970—1980-е годы он активно взаимодействует с известными московскими педагогами и психологами, в частности с В. В. Давыдовым, который оказывает ему помощь, когда деятельность Амонашвили подвергается резкой критике со стороны официальной педагогики, и его пытаются освободить от должности заведующего лабораторией.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4400" b="0" strike="noStrike" spc="-1">
                <a:latin typeface="Times New Roman"/>
              </a:rPr>
              <a:t>С 1958 года по 1991 год работал в НИИ педагогики Грузии — лаборантом, научным сотрудником, учёным секретарём, заведующим лабораторией, заместителем директора, директором, генеральным директором Научно-производственного педагогического объединения.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4400" b="0" strike="noStrike" spc="-1">
                <a:latin typeface="Times New Roman"/>
              </a:rPr>
              <a:t>В 1989—1991 годах был народным депутатом СССР, членом ВС СССР.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4400" b="0" strike="noStrike" spc="-1">
                <a:latin typeface="Times New Roman"/>
              </a:rPr>
              <a:t>С 1991 по 1998 год заведовал кафедрой начального образования в Педагогическом университете имени С. С. Орбелиани (Тбилиси).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4400" b="0" strike="noStrike" spc="-1">
                <a:latin typeface="Times New Roman"/>
              </a:rPr>
              <a:t>С 1998 года по сей день работает заведующим лабораторией гуманной педагогики в Московском городском педагогическом университете (МГПУ).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4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freeze">
                      <p:stCondLst>
                        <p:cond delay="indefinite"/>
                      </p:stCondLst>
                      <p:childTnLst>
                        <p:par>
                          <p:cTn id="8" fill="freeze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45" end="6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freeze">
                      <p:stCondLst>
                        <p:cond delay="indefinite"/>
                      </p:stCondLst>
                      <p:childTnLst>
                        <p:par>
                          <p:cTn id="12" fill="freeze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93" end="7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freeze">
                      <p:stCondLst>
                        <p:cond delay="indefinite"/>
                      </p:stCondLst>
                      <p:childTnLst>
                        <p:par>
                          <p:cTn id="16" fill="freeze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56" end="8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freeze">
                      <p:stCondLst>
                        <p:cond delay="indefinite"/>
                      </p:stCondLst>
                      <p:childTnLst>
                        <p:par>
                          <p:cTn id="20" fill="freeze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80" end="10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ru-RU" sz="3600" b="0" strike="noStrike" spc="-1">
                <a:latin typeface="Arial"/>
              </a:rPr>
              <a:t>Основные педагогические труды</a:t>
            </a:r>
          </a:p>
        </p:txBody>
      </p:sp>
      <p:sp>
        <p:nvSpPr>
          <p:cNvPr id="54" name="TextShape 2"/>
          <p:cNvSpPr txBox="1"/>
          <p:nvPr/>
        </p:nvSpPr>
        <p:spPr>
          <a:xfrm>
            <a:off x="504000" y="1800000"/>
            <a:ext cx="9072000" cy="532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pPr marL="432000" indent="-324000"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latin typeface="Times New Roman"/>
              </a:rPr>
              <a:t>Обучение. Оценка. Отметка. — М., 1980</a:t>
            </a:r>
          </a:p>
          <a:p>
            <a:pPr marL="432000" indent="-324000"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latin typeface="Times New Roman"/>
              </a:rPr>
              <a:t>Созидая человека. — М., 1982.</a:t>
            </a:r>
          </a:p>
          <a:p>
            <a:pPr marL="432000" indent="-324000"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latin typeface="Times New Roman"/>
              </a:rPr>
              <a:t>Здравствуйте, дети!: Пособие для учителя/ Предисл. А. В. Петровского. — М., 1983.</a:t>
            </a:r>
          </a:p>
          <a:p>
            <a:pPr marL="432000" indent="-324000"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latin typeface="Times New Roman"/>
              </a:rPr>
              <a:t>Как живете, дети? — М., 1986</a:t>
            </a:r>
          </a:p>
          <a:p>
            <a:pPr marL="432000" indent="-324000"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latin typeface="Times New Roman"/>
              </a:rPr>
              <a:t>Единство цели. — М., 1987</a:t>
            </a:r>
          </a:p>
          <a:p>
            <a:pPr marL="432000" indent="-324000"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latin typeface="Times New Roman"/>
              </a:rPr>
              <a:t>Воспитательная и образовательная функция оценки учения школьников. — М., 1984</a:t>
            </a:r>
          </a:p>
          <a:p>
            <a:pPr marL="432000" indent="-324000"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latin typeface="Times New Roman"/>
              </a:rPr>
              <a:t>В школу — с шести лет. — М., 1986</a:t>
            </a:r>
          </a:p>
          <a:p>
            <a:pPr marL="432000" indent="-324000"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latin typeface="Times New Roman"/>
              </a:rPr>
              <a:t>Размышления о гуманной педагогике.- М., 1996</a:t>
            </a:r>
          </a:p>
          <a:p>
            <a:pPr marL="432000" indent="-324000"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latin typeface="Times New Roman"/>
              </a:rPr>
              <a:t>Школа Жизни.- М.,1996.</a:t>
            </a:r>
          </a:p>
          <a:p>
            <a:pPr marL="432000" indent="-324000"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latin typeface="Times New Roman"/>
              </a:rPr>
              <a:t>Улыбка моя, где ты? Мысли в учительской. — М., 2003.</a:t>
            </a:r>
          </a:p>
          <a:p>
            <a:pPr marL="432000" indent="-324000"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latin typeface="Times New Roman"/>
              </a:rPr>
              <a:t>Вера и любовь.- М., 2009.</a:t>
            </a:r>
          </a:p>
          <a:p>
            <a:pPr marL="432000" indent="-324000"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latin typeface="Times New Roman"/>
              </a:rPr>
              <a:t>Исповедь отца сыну.- М.,2009.</a:t>
            </a:r>
          </a:p>
          <a:p>
            <a:pPr marL="432000" indent="-324000"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latin typeface="Times New Roman"/>
              </a:rPr>
              <a:t>Письма к дочери</a:t>
            </a:r>
          </a:p>
          <a:p>
            <a:pPr marL="432000" indent="-324000"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latin typeface="Times New Roman"/>
              </a:rPr>
              <a:t>Баллада о воспитании</a:t>
            </a:r>
          </a:p>
          <a:p>
            <a:pPr marL="432000" indent="-324000">
              <a:buClr>
                <a:srgbClr val="99CC66"/>
              </a:buClr>
              <a:buSzPct val="45000"/>
              <a:buFont typeface="Wingdings" charset="2"/>
              <a:buChar char=""/>
            </a:pPr>
            <a:endParaRPr lang="ru-RU" sz="2800" b="0" strike="noStrike" spc="-1">
              <a:latin typeface="Times New Roman"/>
            </a:endParaRPr>
          </a:p>
        </p:txBody>
      </p:sp>
      <p:pic>
        <p:nvPicPr>
          <p:cNvPr id="55" name="Рисунок 54"/>
          <p:cNvPicPr/>
          <p:nvPr/>
        </p:nvPicPr>
        <p:blipFill>
          <a:blip r:embed="rId2"/>
          <a:stretch/>
        </p:blipFill>
        <p:spPr>
          <a:xfrm>
            <a:off x="8352000" y="1872000"/>
            <a:ext cx="1335240" cy="1944000"/>
          </a:xfrm>
          <a:prstGeom prst="rect">
            <a:avLst/>
          </a:prstGeom>
          <a:ln>
            <a:noFill/>
          </a:ln>
        </p:spPr>
      </p:pic>
      <p:pic>
        <p:nvPicPr>
          <p:cNvPr id="56" name="Рисунок 55"/>
          <p:cNvPicPr/>
          <p:nvPr/>
        </p:nvPicPr>
        <p:blipFill>
          <a:blip r:embed="rId3"/>
          <a:stretch/>
        </p:blipFill>
        <p:spPr>
          <a:xfrm>
            <a:off x="8064000" y="4464000"/>
            <a:ext cx="1607760" cy="258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freeze">
                      <p:stCondLst>
                        <p:cond delay="indefinite"/>
                      </p:stCondLst>
                      <p:childTnLst>
                        <p:par>
                          <p:cTn id="8" fill="freeze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8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freeze">
                      <p:stCondLst>
                        <p:cond delay="indefinite"/>
                      </p:stCondLst>
                      <p:childTnLst>
                        <p:par>
                          <p:cTn id="12" fill="freeze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8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freeze">
                      <p:stCondLst>
                        <p:cond delay="indefinite"/>
                      </p:stCondLst>
                      <p:childTnLst>
                        <p:par>
                          <p:cTn id="16" fill="freeze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50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freeze">
                      <p:stCondLst>
                        <p:cond delay="indefinite"/>
                      </p:stCondLst>
                      <p:childTnLst>
                        <p:par>
                          <p:cTn id="20" fill="freeze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79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freeze">
                      <p:stCondLst>
                        <p:cond delay="indefinite"/>
                      </p:stCondLst>
                      <p:childTnLst>
                        <p:par>
                          <p:cTn id="24" fill="freeze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05" end="2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freeze">
                      <p:stCondLst>
                        <p:cond delay="indefinite"/>
                      </p:stCondLst>
                      <p:childTnLst>
                        <p:par>
                          <p:cTn id="28" fill="freeze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83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freeze">
                      <p:stCondLst>
                        <p:cond delay="indefinite"/>
                      </p:stCondLst>
                      <p:childTnLst>
                        <p:par>
                          <p:cTn id="32" fill="freeze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17" end="3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freeze">
                      <p:stCondLst>
                        <p:cond delay="indefinite"/>
                      </p:stCondLst>
                      <p:childTnLst>
                        <p:par>
                          <p:cTn id="36" fill="freeze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62" end="3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freeze">
                      <p:stCondLst>
                        <p:cond delay="indefinite"/>
                      </p:stCondLst>
                      <p:childTnLst>
                        <p:par>
                          <p:cTn id="40" fill="freeze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85" end="4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freeze">
                      <p:stCondLst>
                        <p:cond delay="indefinite"/>
                      </p:stCondLst>
                      <p:childTnLst>
                        <p:par>
                          <p:cTn id="44" fill="freeze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38" end="4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freeze">
                      <p:stCondLst>
                        <p:cond delay="indefinite"/>
                      </p:stCondLst>
                      <p:childTnLst>
                        <p:par>
                          <p:cTn id="48" fill="freeze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64" end="4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freeze">
                      <p:stCondLst>
                        <p:cond delay="indefinite"/>
                      </p:stCondLst>
                      <p:childTnLst>
                        <p:par>
                          <p:cTn id="52" fill="freeze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94" end="5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freeze">
                      <p:stCondLst>
                        <p:cond delay="indefinite"/>
                      </p:stCondLst>
                      <p:childTnLst>
                        <p:par>
                          <p:cTn id="56" fill="freeze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10" end="5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freeze">
                      <p:stCondLst>
                        <p:cond delay="indefinite"/>
                      </p:stCondLst>
                      <p:childTnLst>
                        <p:par>
                          <p:cTn id="60" fill="freeze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freeze">
                      <p:stCondLst>
                        <p:cond delay="indefinite"/>
                      </p:stCondLst>
                      <p:childTnLst>
                        <p:par>
                          <p:cTn id="66" fill="freeze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ru-RU" sz="3600" b="0" strike="noStrike" spc="-1">
                <a:latin typeface="Arial"/>
              </a:rPr>
              <a:t>Основные педагогические труды</a:t>
            </a:r>
          </a:p>
        </p:txBody>
      </p:sp>
      <p:sp>
        <p:nvSpPr>
          <p:cNvPr id="58" name="TextShape 2"/>
          <p:cNvSpPr txBox="1"/>
          <p:nvPr/>
        </p:nvSpPr>
        <p:spPr>
          <a:xfrm>
            <a:off x="504000" y="1800000"/>
            <a:ext cx="9072000" cy="532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10000"/>
          </a:bodyPr>
          <a:lstStyle/>
          <a:p>
            <a:pPr marL="432000" indent="-324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Times New Roman"/>
              </a:rPr>
              <a:t>Истина Школы.- М.,2006.</a:t>
            </a:r>
          </a:p>
          <a:p>
            <a:pPr marL="432000" indent="-324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Times New Roman"/>
              </a:rPr>
              <a:t>Без сердца что поймём?</a:t>
            </a:r>
          </a:p>
          <a:p>
            <a:pPr marL="432000" indent="-324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Times New Roman"/>
              </a:rPr>
              <a:t>Спешите, дети, будем учиться летать!.- М..2005.</a:t>
            </a:r>
          </a:p>
          <a:p>
            <a:pPr marL="432000" indent="-324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Times New Roman"/>
              </a:rPr>
              <a:t>Почему не прожить нам жизнь героями духа.- М.,2003.</a:t>
            </a:r>
          </a:p>
          <a:p>
            <a:pPr marL="432000" indent="-324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Times New Roman"/>
              </a:rPr>
              <a:t>В Чаше Ребёнка сияет зародыш зерна Культуры. — Артемовск, 2008.</a:t>
            </a:r>
          </a:p>
          <a:p>
            <a:pPr marL="432000" indent="-324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Times New Roman"/>
              </a:rPr>
              <a:t>Рука водящая. — Артемовск, 2009.</a:t>
            </a:r>
          </a:p>
          <a:p>
            <a:pPr marL="432000" indent="-324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Times New Roman"/>
              </a:rPr>
              <a:t>Чтобы дарить Ребёнку искорку знаний, Учителю надо впитать море Света. — Донецк, 2009.</a:t>
            </a:r>
          </a:p>
          <a:p>
            <a:pPr marL="432000" indent="-324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Times New Roman"/>
              </a:rPr>
              <a:t>Как любить детей (опыт самоанализа). — Донецк, 2010.</a:t>
            </a:r>
          </a:p>
          <a:p>
            <a:pPr marL="432000" indent="-324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endParaRPr lang="ru-RU" sz="3200" b="0" strike="noStrike" spc="-1">
              <a:latin typeface="Times New Roman"/>
            </a:endParaRPr>
          </a:p>
          <a:p>
            <a:pPr marL="432000" indent="-324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endParaRPr lang="ru-RU" sz="3200" b="0" strike="noStrike" spc="-1">
              <a:latin typeface="Times New Roman"/>
            </a:endParaRPr>
          </a:p>
        </p:txBody>
      </p:sp>
      <p:pic>
        <p:nvPicPr>
          <p:cNvPr id="59" name="Рисунок 58"/>
          <p:cNvPicPr/>
          <p:nvPr/>
        </p:nvPicPr>
        <p:blipFill>
          <a:blip r:embed="rId2"/>
          <a:stretch/>
        </p:blipFill>
        <p:spPr>
          <a:xfrm>
            <a:off x="8702280" y="2544840"/>
            <a:ext cx="1017720" cy="148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freeze">
                      <p:stCondLst>
                        <p:cond delay="indefinite"/>
                      </p:stCondLst>
                      <p:childTnLst>
                        <p:par>
                          <p:cTn id="8" fill="freeze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4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freeze">
                      <p:stCondLst>
                        <p:cond delay="indefinite"/>
                      </p:stCondLst>
                      <p:childTnLst>
                        <p:par>
                          <p:cTn id="12" fill="freeze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7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freeze">
                      <p:stCondLst>
                        <p:cond delay="indefinite"/>
                      </p:stCondLst>
                      <p:childTnLst>
                        <p:par>
                          <p:cTn id="16" fill="freeze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95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freeze">
                      <p:stCondLst>
                        <p:cond delay="indefinite"/>
                      </p:stCondLst>
                      <p:childTnLst>
                        <p:par>
                          <p:cTn id="20" fill="freeze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47" end="2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freeze">
                      <p:stCondLst>
                        <p:cond delay="indefinite"/>
                      </p:stCondLst>
                      <p:childTnLst>
                        <p:par>
                          <p:cTn id="24" fill="freeze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11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freeze">
                      <p:stCondLst>
                        <p:cond delay="indefinite"/>
                      </p:stCondLst>
                      <p:childTnLst>
                        <p:par>
                          <p:cTn id="28" fill="freeze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44" end="3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freeze">
                      <p:stCondLst>
                        <p:cond delay="indefinite"/>
                      </p:stCondLst>
                      <p:childTnLst>
                        <p:par>
                          <p:cTn id="32" fill="freeze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30" end="3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freeze">
                      <p:stCondLst>
                        <p:cond delay="indefinite"/>
                      </p:stCondLst>
                      <p:childTnLst>
                        <p:par>
                          <p:cTn id="36" fill="freeze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ru-RU" sz="3600" b="0" strike="noStrike" spc="-1">
                <a:latin typeface="Arial"/>
              </a:rPr>
              <a:t>Педагогические идеи и установки</a:t>
            </a:r>
          </a:p>
        </p:txBody>
      </p:sp>
      <p:sp>
        <p:nvSpPr>
          <p:cNvPr id="61" name="TextShape 2"/>
          <p:cNvSpPr txBox="1"/>
          <p:nvPr/>
        </p:nvSpPr>
        <p:spPr>
          <a:xfrm>
            <a:off x="504000" y="1800000"/>
            <a:ext cx="9072000" cy="54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r>
              <a:rPr lang="ru-RU" sz="2600" b="0" strike="noStrike" spc="-1">
                <a:latin typeface="Times New Roman"/>
              </a:rPr>
              <a:t>Разработал оригинальную концепцию гуманной педагогики. Гуманная педагогика ориентирована на личность ребёнка, абсолютное отрицание авторитарной, императивной (повелительной, приказной) педагогики.</a:t>
            </a:r>
          </a:p>
          <a:p>
            <a:r>
              <a:rPr lang="ru-RU" sz="2600" b="0" strike="noStrike" spc="-1">
                <a:latin typeface="Times New Roman"/>
              </a:rPr>
              <a:t>Ш. А. Амонашвили выдвигает следующую установку в воспитании: принятие любого ученика таким, каков он есть: «мы должны быть людьми доброй души и любить детей такими, какие они есть». «Понимать детей — значит стать на их позиции»</a:t>
            </a:r>
          </a:p>
          <a:p>
            <a:r>
              <a:rPr lang="ru-RU" sz="2600" b="0" strike="noStrike" spc="-1">
                <a:latin typeface="Times New Roman"/>
              </a:rPr>
              <a:t>Вся воспитательная система построена не по принципу подготовки ребёнка к жизни, а на основе понимания детства как важнейшего жизненного этапа, со своими сложными проблемами и переживаниями, которые должны пониматься и приниматься педагогом.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freeze">
                      <p:stCondLst>
                        <p:cond delay="indefinite"/>
                      </p:stCondLst>
                      <p:childTnLst>
                        <p:par>
                          <p:cTn id="8" fill="freeze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97" end="4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freeze">
                      <p:stCondLst>
                        <p:cond delay="indefinite"/>
                      </p:stCondLst>
                      <p:childTnLst>
                        <p:par>
                          <p:cTn id="12" fill="freeze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25" end="6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ru-RU" sz="3600" b="0" strike="noStrike" spc="-1">
                <a:latin typeface="Arial"/>
              </a:rPr>
              <a:t>Система воспитания и обучения</a:t>
            </a:r>
          </a:p>
        </p:txBody>
      </p:sp>
      <p:sp>
        <p:nvSpPr>
          <p:cNvPr id="63" name="TextShape 2"/>
          <p:cNvSpPr txBox="1"/>
          <p:nvPr/>
        </p:nvSpPr>
        <p:spPr>
          <a:xfrm>
            <a:off x="504000" y="1800000"/>
            <a:ext cx="9072000" cy="518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latin typeface="Times New Roman"/>
              </a:rPr>
              <a:t>Система воспитания и обучения Ш.А.Амонашвили - «педагогика целостной жизни детей и взрослых» - строится на началах гуманности и веры в ребенка, на основе воспитания творчеством и сотрудничества педагогов с детьми. 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latin typeface="Times New Roman"/>
              </a:rPr>
              <a:t>Задача школы - опираясь на всю полноту детской жизни, придать ей культурные формы саморазвития, превратить школьные занятия в «уроки счастья жизни», познания, общения, взросления. Ш.А.Амонашвили предлагает организацию такой детской жизни, которая помогает взрослому направить энергию ребенка на продуктивные занятия. 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freeze">
                      <p:stCondLst>
                        <p:cond delay="indefinite"/>
                      </p:stCondLst>
                      <p:childTnLst>
                        <p:par>
                          <p:cTn id="8" fill="freeze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15" end="5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ru-RU" sz="3600" b="0" strike="noStrike" spc="-1">
                <a:latin typeface="Arial"/>
              </a:rPr>
              <a:t>Система воспитания и обучения</a:t>
            </a:r>
          </a:p>
        </p:txBody>
      </p:sp>
      <p:sp>
        <p:nvSpPr>
          <p:cNvPr id="65" name="TextShape 2"/>
          <p:cNvSpPr txBox="1"/>
          <p:nvPr/>
        </p:nvSpPr>
        <p:spPr>
          <a:xfrm>
            <a:off x="504000" y="1800000"/>
            <a:ext cx="9072000" cy="518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10000"/>
          </a:bodyPr>
          <a:lstStyle/>
          <a:p>
            <a:pPr marL="432000" indent="-324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latin typeface="Times New Roman"/>
              </a:rPr>
              <a:t>Гуманно-личностная педагогика, реализованная в «Школе Жизни» Ш.А. Амонашвили, исходя из реальных условий российской действительности не отрицает предметного обучения, классно-урочной системы, но стремится обогатить учебную деятельность «Светом духовности и знаний», превратить урок в саму «Жизнь детей». Отсюда и соответствующие акценты:</a:t>
            </a:r>
          </a:p>
          <a:p>
            <a:pPr marL="432000" indent="-324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latin typeface="Times New Roman"/>
              </a:rPr>
              <a:t>Вот как выглядит основной цикл образовательных курсов начальных классов «Школы Жизни»:</a:t>
            </a:r>
          </a:p>
          <a:p>
            <a:pPr marL="432000" indent="-324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latin typeface="Times New Roman"/>
              </a:rPr>
              <a:t>1. Уроки познавательного чтения; 2.Уроки письменно речевой деятельности; 3.Уроки родного языка; 4.Уроки математических воображений; 5.Уроки духовной жизни; 6.Уроки постижения красоты; 7.Уроки планирования и деятельности; 8.Уроки смелости и выносливости; 9.Уроки о природе; 10.Уроки о мире наук; 11.Уроки общения; 12.Уроки иностранной речи; 13.Уроки игры в шахматы; 14.Уроки компьютерной грамотности.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3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freeze">
                      <p:stCondLst>
                        <p:cond delay="indefinite"/>
                      </p:stCondLst>
                      <p:childTnLst>
                        <p:par>
                          <p:cTn id="8" fill="freeze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38" end="4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freeze">
                      <p:stCondLst>
                        <p:cond delay="indefinite"/>
                      </p:stCondLst>
                      <p:childTnLst>
                        <p:par>
                          <p:cTn id="12" fill="freeze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25" end="8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1304</Words>
  <Application>Microsoft Office PowerPoint</Application>
  <PresentationFormat>Произвольный</PresentationFormat>
  <Paragraphs>64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MS Gothic</vt:lpstr>
      <vt:lpstr>Arial</vt:lpstr>
      <vt:lpstr>Arial Black</vt:lpstr>
      <vt:lpstr>DejaVu Sans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dc:description/>
  <cp:lastModifiedBy>Детский сад</cp:lastModifiedBy>
  <cp:revision>5</cp:revision>
  <dcterms:created xsi:type="dcterms:W3CDTF">2020-05-26T18:00:55Z</dcterms:created>
  <dcterms:modified xsi:type="dcterms:W3CDTF">2023-06-07T08:39:53Z</dcterms:modified>
  <dc:language>ru-RU</dc:language>
</cp:coreProperties>
</file>